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57" r:id="rId3"/>
    <p:sldId id="269" r:id="rId4"/>
    <p:sldId id="264" r:id="rId5"/>
    <p:sldId id="288" r:id="rId6"/>
    <p:sldId id="301" r:id="rId7"/>
    <p:sldId id="306" r:id="rId8"/>
    <p:sldId id="303" r:id="rId9"/>
    <p:sldId id="307" r:id="rId10"/>
    <p:sldId id="329" r:id="rId11"/>
    <p:sldId id="327" r:id="rId12"/>
    <p:sldId id="308" r:id="rId13"/>
    <p:sldId id="336" r:id="rId14"/>
    <p:sldId id="310" r:id="rId15"/>
    <p:sldId id="311" r:id="rId16"/>
    <p:sldId id="312" r:id="rId17"/>
    <p:sldId id="333" r:id="rId18"/>
    <p:sldId id="334" r:id="rId19"/>
    <p:sldId id="335" r:id="rId20"/>
    <p:sldId id="313" r:id="rId21"/>
    <p:sldId id="314" r:id="rId22"/>
    <p:sldId id="315" r:id="rId23"/>
    <p:sldId id="316" r:id="rId24"/>
    <p:sldId id="317" r:id="rId25"/>
    <p:sldId id="322"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Stepic" initials="MS" lastIdx="1" clrIdx="0">
    <p:extLst>
      <p:ext uri="{19B8F6BF-5375-455C-9EA6-DF929625EA0E}">
        <p15:presenceInfo xmlns:p15="http://schemas.microsoft.com/office/powerpoint/2012/main" userId="S::Michelle.Stepic@streamrealty.com::466f137b-3be4-4fb6-abfd-b9a80c533a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5T09:25:22.999" idx="1">
    <p:pos x="10" y="10"/>
    <p:text>`</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DD8AEC94-F17B-44EA-8E90-0B9248C188A4}" type="datetimeFigureOut">
              <a:rPr lang="en-US" smtClean="0"/>
              <a:t>10/25/2018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304DBFE4-F1AA-4459-A83B-0330D1C502CF}" type="slidenum">
              <a:rPr lang="en-US" smtClean="0"/>
              <a:t>‹#›</a:t>
            </a:fld>
            <a:endParaRPr lang="en-US" dirty="0"/>
          </a:p>
        </p:txBody>
      </p:sp>
    </p:spTree>
    <p:extLst>
      <p:ext uri="{BB962C8B-B14F-4D97-AF65-F5344CB8AC3E}">
        <p14:creationId xmlns:p14="http://schemas.microsoft.com/office/powerpoint/2010/main" val="80512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BFE4-F1AA-4459-A83B-0330D1C502CF}" type="slidenum">
              <a:rPr lang="en-US" smtClean="0"/>
              <a:t>16</a:t>
            </a:fld>
            <a:endParaRPr lang="en-US" dirty="0"/>
          </a:p>
        </p:txBody>
      </p:sp>
    </p:spTree>
    <p:extLst>
      <p:ext uri="{BB962C8B-B14F-4D97-AF65-F5344CB8AC3E}">
        <p14:creationId xmlns:p14="http://schemas.microsoft.com/office/powerpoint/2010/main" val="147378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DBFE4-F1AA-4459-A83B-0330D1C502CF}" type="slidenum">
              <a:rPr lang="en-US" smtClean="0"/>
              <a:t>20</a:t>
            </a:fld>
            <a:endParaRPr lang="en-US" dirty="0"/>
          </a:p>
        </p:txBody>
      </p:sp>
    </p:spTree>
    <p:extLst>
      <p:ext uri="{BB962C8B-B14F-4D97-AF65-F5344CB8AC3E}">
        <p14:creationId xmlns:p14="http://schemas.microsoft.com/office/powerpoint/2010/main" val="237993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C43388-067C-4AE8-B7BF-BC46E28A19A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3388-067C-4AE8-B7BF-BC46E28A19A7}"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2A7B97F-893B-494A-8E12-9B2497A7BC36}" type="datetimeFigureOut">
              <a:rPr lang="en-US" smtClean="0"/>
              <a:t>10/25/2018</a:t>
            </a:fld>
            <a:endParaRPr lang="en-US" dirty="0"/>
          </a:p>
        </p:txBody>
      </p:sp>
      <p:sp>
        <p:nvSpPr>
          <p:cNvPr id="9" name="Slide Number Placeholder 8"/>
          <p:cNvSpPr>
            <a:spLocks noGrp="1"/>
          </p:cNvSpPr>
          <p:nvPr>
            <p:ph type="sldNum" sz="quarter" idx="11"/>
          </p:nvPr>
        </p:nvSpPr>
        <p:spPr/>
        <p:txBody>
          <a:bodyPr/>
          <a:lstStyle/>
          <a:p>
            <a:fld id="{79C43388-067C-4AE8-B7BF-BC46E28A19A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9C43388-067C-4AE8-B7BF-BC46E28A19A7}"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2A7B97F-893B-494A-8E12-9B2497A7BC36}" type="datetimeFigureOut">
              <a:rPr lang="en-US" smtClean="0"/>
              <a:t>10/25/2018</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EMERGENCY RESPONSE FOR TENANTS	</a:t>
            </a:r>
            <a:r>
              <a:rPr lang="en-US" dirty="0"/>
              <a:t>	</a:t>
            </a:r>
          </a:p>
        </p:txBody>
      </p:sp>
      <p:sp>
        <p:nvSpPr>
          <p:cNvPr id="3" name="Subtitle 2"/>
          <p:cNvSpPr>
            <a:spLocks noGrp="1"/>
          </p:cNvSpPr>
          <p:nvPr>
            <p:ph type="subTitle" idx="1"/>
          </p:nvPr>
        </p:nvSpPr>
        <p:spPr/>
        <p:txBody>
          <a:bodyPr>
            <a:normAutofit fontScale="92500" lnSpcReduction="10000"/>
          </a:bodyPr>
          <a:lstStyle/>
          <a:p>
            <a:endParaRPr lang="en-US" dirty="0">
              <a:solidFill>
                <a:schemeClr val="tx1">
                  <a:lumMod val="95000"/>
                  <a:lumOff val="5000"/>
                </a:schemeClr>
              </a:solidFill>
            </a:endParaRPr>
          </a:p>
          <a:p>
            <a:r>
              <a:rPr lang="en-US" sz="2800" b="1" dirty="0">
                <a:solidFill>
                  <a:srgbClr val="FF0000"/>
                </a:solidFill>
              </a:rPr>
              <a:t>  </a:t>
            </a:r>
            <a:r>
              <a:rPr lang="en-US" sz="4400" b="1" dirty="0">
                <a:solidFill>
                  <a:srgbClr val="FF0000"/>
                </a:solidFill>
              </a:rPr>
              <a:t>City View</a:t>
            </a:r>
            <a:r>
              <a:rPr lang="en-US" sz="2800" dirty="0">
                <a:solidFill>
                  <a:schemeClr val="tx1">
                    <a:lumMod val="95000"/>
                    <a:lumOff val="5000"/>
                  </a:schemeClr>
                </a:solidFill>
              </a:rPr>
              <a:t>	</a:t>
            </a:r>
            <a:r>
              <a:rPr lang="en-US" sz="2800" dirty="0"/>
              <a:t>	</a:t>
            </a:r>
          </a:p>
        </p:txBody>
      </p:sp>
    </p:spTree>
    <p:extLst>
      <p:ext uri="{BB962C8B-B14F-4D97-AF65-F5344CB8AC3E}">
        <p14:creationId xmlns:p14="http://schemas.microsoft.com/office/powerpoint/2010/main" val="35957280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5465663"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Fire Wardens/Assistant Fire Wardens-RESPONSIBILITIES</a:t>
            </a:r>
          </a:p>
        </p:txBody>
      </p:sp>
      <p:sp>
        <p:nvSpPr>
          <p:cNvPr id="3" name="TextBox 2"/>
          <p:cNvSpPr txBox="1"/>
          <p:nvPr/>
        </p:nvSpPr>
        <p:spPr>
          <a:xfrm>
            <a:off x="533401" y="1295400"/>
            <a:ext cx="73914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It is highly recommended that each tenant has at least one fire warden and one assistant fire warden.  For multi-floor tenants, one per floor is recommended.</a:t>
            </a:r>
          </a:p>
          <a:p>
            <a:pPr marL="285750" indent="-285750">
              <a:buFont typeface="Arial" panose="020B0604020202020204" pitchFamily="34" charset="0"/>
              <a:buChar char="•"/>
            </a:pPr>
            <a:r>
              <a:rPr lang="en-US" dirty="0"/>
              <a:t>These volunteers are to participate in the annual fire warden meetings, be familiar with the evacuation procedures of the building and their own suite, know their company’s designated evacuation area, and assist their employees with safely evacuating the building.  </a:t>
            </a:r>
          </a:p>
          <a:p>
            <a:pPr marL="285750" indent="-285750">
              <a:buFont typeface="Arial" panose="020B0604020202020204" pitchFamily="34" charset="0"/>
              <a:buChar char="•"/>
            </a:pPr>
            <a:r>
              <a:rPr lang="en-US" dirty="0"/>
              <a:t>They will also be the main point-of-contact between their company and management during the emergency.</a:t>
            </a:r>
          </a:p>
          <a:p>
            <a:pPr marL="285750" indent="-285750">
              <a:buFont typeface="Arial" panose="020B0604020202020204" pitchFamily="34" charset="0"/>
              <a:buChar char="•"/>
            </a:pPr>
            <a:r>
              <a:rPr lang="en-US" dirty="0"/>
              <a:t>An assistant fire warden will assist during emergencies or will fill in should the fire warden not be available during a time of emergency.</a:t>
            </a:r>
          </a:p>
          <a:p>
            <a:pPr marL="285750" indent="-285750">
              <a:buFont typeface="Arial" panose="020B0604020202020204" pitchFamily="34" charset="0"/>
              <a:buChar char="•"/>
            </a:pPr>
            <a:r>
              <a:rPr lang="en-US" dirty="0"/>
              <a:t>The fire warden/assistant fire warden will be responsible for notifying management or emergency personnel of any employees needing special assistance and can’t walk the stairs (e.g. employees in wheelchairs or on crutches, pregnant women, etc).</a:t>
            </a:r>
          </a:p>
          <a:p>
            <a:pPr marL="285750" indent="-285750">
              <a:buFont typeface="Arial" panose="020B0604020202020204" pitchFamily="34" charset="0"/>
              <a:buChar char="•"/>
            </a:pPr>
            <a:r>
              <a:rPr lang="en-US" dirty="0"/>
              <a:t>They will also let management/emergency personnel know of any employees not accounted for once in the designated evacuation area.</a:t>
            </a:r>
          </a:p>
        </p:txBody>
      </p:sp>
    </p:spTree>
    <p:extLst>
      <p:ext uri="{BB962C8B-B14F-4D97-AF65-F5344CB8AC3E}">
        <p14:creationId xmlns:p14="http://schemas.microsoft.com/office/powerpoint/2010/main" val="200365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2918556"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Good Evacuation Procedures</a:t>
            </a:r>
          </a:p>
        </p:txBody>
      </p:sp>
      <p:sp>
        <p:nvSpPr>
          <p:cNvPr id="3" name="TextBox 2"/>
          <p:cNvSpPr txBox="1"/>
          <p:nvPr/>
        </p:nvSpPr>
        <p:spPr>
          <a:xfrm>
            <a:off x="381000" y="990600"/>
            <a:ext cx="79248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When instructed or the alarms have been activated on your floor, evacuate immediately.</a:t>
            </a:r>
          </a:p>
          <a:p>
            <a:pPr marL="285750" indent="-285750">
              <a:buFont typeface="Arial" panose="020B0604020202020204" pitchFamily="34" charset="0"/>
              <a:buChar char="•"/>
            </a:pPr>
            <a:r>
              <a:rPr lang="en-US" dirty="0"/>
              <a:t>Exit through the nearest stairwell in a single file, orderly manner.  Do not push or run.  Do not return for personal items.</a:t>
            </a:r>
          </a:p>
          <a:p>
            <a:pPr marL="285750" indent="-285750">
              <a:buFont typeface="Arial" panose="020B0604020202020204" pitchFamily="34" charset="0"/>
              <a:buChar char="•"/>
            </a:pPr>
            <a:r>
              <a:rPr lang="en-US" dirty="0"/>
              <a:t>Keep to the right in the stairwell to allow management or emergency personnel a clear path.</a:t>
            </a:r>
          </a:p>
          <a:p>
            <a:pPr marL="285750" indent="-285750">
              <a:buFont typeface="Arial" panose="020B0604020202020204" pitchFamily="34" charset="0"/>
              <a:buChar char="•"/>
            </a:pPr>
            <a:r>
              <a:rPr lang="en-US" dirty="0"/>
              <a:t>Remain calm and quiet so everyone can hear announcements and instructions.</a:t>
            </a:r>
          </a:p>
          <a:p>
            <a:pPr marL="285750" indent="-285750">
              <a:buFont typeface="Arial" panose="020B0604020202020204" pitchFamily="34" charset="0"/>
              <a:buChar char="•"/>
            </a:pPr>
            <a:r>
              <a:rPr lang="en-US" dirty="0"/>
              <a:t>Do not prop open the stairwell doors.  This could cause smoke/fire to enter the stairwell, and impede the path for those evacuating.</a:t>
            </a:r>
          </a:p>
          <a:p>
            <a:pPr marL="285750" indent="-285750">
              <a:buFont typeface="Arial" panose="020B0604020202020204" pitchFamily="34" charset="0"/>
              <a:buChar char="•"/>
            </a:pPr>
            <a:r>
              <a:rPr lang="en-US" dirty="0"/>
              <a:t>For any employees needing special assistance and are not able to exit by the stairwell, place them in the stairwell vestibule, and let management/emergency personnel know immediately.  </a:t>
            </a:r>
          </a:p>
          <a:p>
            <a:pPr marL="285750" indent="-285750">
              <a:buFont typeface="Arial" panose="020B0604020202020204" pitchFamily="34" charset="0"/>
              <a:buChar char="•"/>
            </a:pPr>
            <a:r>
              <a:rPr lang="en-US" dirty="0"/>
              <a:t>Evacuate to your company’s designated evacuation area.  DO NOT block any building or garage entry point, or the driveways.  These areas must remain clear for emergency personnel and vehicles.</a:t>
            </a:r>
          </a:p>
          <a:p>
            <a:pPr marL="285750" indent="-285750">
              <a:buFont typeface="Arial" panose="020B0604020202020204" pitchFamily="34" charset="0"/>
              <a:buChar char="•"/>
            </a:pPr>
            <a:r>
              <a:rPr lang="en-US" dirty="0"/>
              <a:t>Take note of any employees not accounted for in the evacuation area and let management/emergency personnel know if any employees are suspected of remaining in the building.</a:t>
            </a:r>
          </a:p>
          <a:p>
            <a:pPr marL="285750" indent="-285750">
              <a:buFont typeface="Arial" panose="020B0604020202020204" pitchFamily="34" charset="0"/>
              <a:buChar char="•"/>
            </a:pPr>
            <a:r>
              <a:rPr lang="en-US" dirty="0"/>
              <a:t>Stay out of the way of emergency vehicles and personnel, and wait for an ALL CLEAR before re-entering the building.</a:t>
            </a:r>
          </a:p>
        </p:txBody>
      </p:sp>
    </p:spTree>
    <p:extLst>
      <p:ext uri="{BB962C8B-B14F-4D97-AF65-F5344CB8AC3E}">
        <p14:creationId xmlns:p14="http://schemas.microsoft.com/office/powerpoint/2010/main" val="72166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2003882"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WHAT TO DO NEXT</a:t>
            </a:r>
          </a:p>
        </p:txBody>
      </p:sp>
      <p:sp>
        <p:nvSpPr>
          <p:cNvPr id="3" name="TextBox 2"/>
          <p:cNvSpPr txBox="1"/>
          <p:nvPr/>
        </p:nvSpPr>
        <p:spPr>
          <a:xfrm>
            <a:off x="762000" y="1688068"/>
            <a:ext cx="3257495"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t>Establish an evacuation team.</a:t>
            </a:r>
          </a:p>
        </p:txBody>
      </p:sp>
      <p:sp>
        <p:nvSpPr>
          <p:cNvPr id="4" name="TextBox 3"/>
          <p:cNvSpPr txBox="1"/>
          <p:nvPr/>
        </p:nvSpPr>
        <p:spPr>
          <a:xfrm>
            <a:off x="762001" y="2069068"/>
            <a:ext cx="6629400"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Train your evacuation team and become familiar with the building, exits, and designated evacuation area.  Be familiar with how the building responds during emergencies.</a:t>
            </a:r>
          </a:p>
        </p:txBody>
      </p:sp>
      <p:sp>
        <p:nvSpPr>
          <p:cNvPr id="5" name="TextBox 4"/>
          <p:cNvSpPr txBox="1"/>
          <p:nvPr/>
        </p:nvSpPr>
        <p:spPr>
          <a:xfrm>
            <a:off x="762000" y="2983468"/>
            <a:ext cx="6629401"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a:t>Develop/update an emergency telephone tree for contacting employees and customers.</a:t>
            </a:r>
          </a:p>
        </p:txBody>
      </p:sp>
      <p:sp>
        <p:nvSpPr>
          <p:cNvPr id="6" name="TextBox 5"/>
          <p:cNvSpPr txBox="1"/>
          <p:nvPr/>
        </p:nvSpPr>
        <p:spPr>
          <a:xfrm>
            <a:off x="762000" y="3669268"/>
            <a:ext cx="6200031"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t>Participate in Fire Warden Meetings and the annual Fire Drill.</a:t>
            </a:r>
          </a:p>
        </p:txBody>
      </p:sp>
      <p:sp>
        <p:nvSpPr>
          <p:cNvPr id="7" name="TextBox 6"/>
          <p:cNvSpPr txBox="1"/>
          <p:nvPr/>
        </p:nvSpPr>
        <p:spPr>
          <a:xfrm>
            <a:off x="762000" y="4191000"/>
            <a:ext cx="4831323"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t>Consider developing an business disaster plan.</a:t>
            </a:r>
          </a:p>
        </p:txBody>
      </p:sp>
    </p:spTree>
    <p:extLst>
      <p:ext uri="{BB962C8B-B14F-4D97-AF65-F5344CB8AC3E}">
        <p14:creationId xmlns:p14="http://schemas.microsoft.com/office/powerpoint/2010/main" val="6433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DBB4A5C-227A-46DC-B0A9-BB9892936EA3}"/>
              </a:ext>
            </a:extLst>
          </p:cNvPr>
          <p:cNvGraphicFramePr>
            <a:graphicFrameLocks noChangeAspect="1"/>
          </p:cNvGraphicFramePr>
          <p:nvPr>
            <p:extLst>
              <p:ext uri="{D42A27DB-BD31-4B8C-83A1-F6EECF244321}">
                <p14:modId xmlns:p14="http://schemas.microsoft.com/office/powerpoint/2010/main" val="1888686188"/>
              </p:ext>
            </p:extLst>
          </p:nvPr>
        </p:nvGraphicFramePr>
        <p:xfrm>
          <a:off x="193997" y="990600"/>
          <a:ext cx="8140148" cy="5265658"/>
        </p:xfrm>
        <a:graphic>
          <a:graphicData uri="http://schemas.openxmlformats.org/presentationml/2006/ole">
            <mc:AlternateContent xmlns:mc="http://schemas.openxmlformats.org/markup-compatibility/2006">
              <mc:Choice xmlns:v="urn:schemas-microsoft-com:vml" Requires="v">
                <p:oleObj spid="_x0000_s1040" name="Acrobat Document" r:id="rId3" imgW="11648995" imgH="7534168" progId="Acrobat.Document.DC">
                  <p:embed/>
                </p:oleObj>
              </mc:Choice>
              <mc:Fallback>
                <p:oleObj name="Acrobat Document" r:id="rId3" imgW="11648995" imgH="7534168" progId="Acrobat.Document.DC">
                  <p:embed/>
                  <p:pic>
                    <p:nvPicPr>
                      <p:cNvPr id="0" name=""/>
                      <p:cNvPicPr/>
                      <p:nvPr/>
                    </p:nvPicPr>
                    <p:blipFill>
                      <a:blip r:embed="rId4"/>
                      <a:stretch>
                        <a:fillRect/>
                      </a:stretch>
                    </p:blipFill>
                    <p:spPr>
                      <a:xfrm>
                        <a:off x="193997" y="990600"/>
                        <a:ext cx="8140148" cy="5265658"/>
                      </a:xfrm>
                      <a:prstGeom prst="rect">
                        <a:avLst/>
                      </a:prstGeom>
                    </p:spPr>
                  </p:pic>
                </p:oleObj>
              </mc:Fallback>
            </mc:AlternateContent>
          </a:graphicData>
        </a:graphic>
      </p:graphicFrame>
    </p:spTree>
    <p:extLst>
      <p:ext uri="{BB962C8B-B14F-4D97-AF65-F5344CB8AC3E}">
        <p14:creationId xmlns:p14="http://schemas.microsoft.com/office/powerpoint/2010/main" val="359931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OTHER EMERGENCIES</a:t>
            </a:r>
          </a:p>
        </p:txBody>
      </p:sp>
    </p:spTree>
    <p:extLst>
      <p:ext uri="{BB962C8B-B14F-4D97-AF65-F5344CB8AC3E}">
        <p14:creationId xmlns:p14="http://schemas.microsoft.com/office/powerpoint/2010/main" val="299914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englund\AppData\Local\Microsoft\Windows\Temporary Internet Files\Content.IE5\FOX3P733\ticking_time_bomb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
            <a:ext cx="2667000" cy="2501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BOMB THREATS</a:t>
            </a:r>
          </a:p>
        </p:txBody>
      </p:sp>
      <p:sp>
        <p:nvSpPr>
          <p:cNvPr id="4" name="Content Placeholder 3"/>
          <p:cNvSpPr>
            <a:spLocks noGrp="1"/>
          </p:cNvSpPr>
          <p:nvPr>
            <p:ph idx="1"/>
          </p:nvPr>
        </p:nvSpPr>
        <p:spPr>
          <a:xfrm>
            <a:off x="457200" y="1600200"/>
            <a:ext cx="5410200" cy="4800600"/>
          </a:xfrm>
        </p:spPr>
        <p:txBody>
          <a:bodyPr>
            <a:normAutofit fontScale="92500" lnSpcReduction="20000"/>
          </a:bodyPr>
          <a:lstStyle/>
          <a:p>
            <a:r>
              <a:rPr lang="en-US" sz="1800" dirty="0"/>
              <a:t>When speaking to the caller, remain calm and try to obtain as much information as possible.</a:t>
            </a:r>
          </a:p>
          <a:p>
            <a:r>
              <a:rPr lang="en-US" sz="1800" dirty="0"/>
              <a:t>Listen carefully to the caller’s voice, odd words used, back ground noises….anything that can help authorities.</a:t>
            </a:r>
          </a:p>
          <a:p>
            <a:r>
              <a:rPr lang="en-US" sz="1800" dirty="0"/>
              <a:t>Keep the caller on the line as long as possible. </a:t>
            </a:r>
          </a:p>
          <a:p>
            <a:r>
              <a:rPr lang="en-US" sz="1800" dirty="0"/>
              <a:t>Ask questions such as where the bomb is located, when it is set to go off, what kind it was, how was it brought in the building.</a:t>
            </a:r>
          </a:p>
          <a:p>
            <a:r>
              <a:rPr lang="en-US" sz="1800" dirty="0"/>
              <a:t>Have a co-worker call 911, then the management office at 737-237-1840</a:t>
            </a:r>
          </a:p>
          <a:p>
            <a:r>
              <a:rPr lang="en-US" sz="1800" dirty="0"/>
              <a:t>Check your immediate area for anything suspicious.  You are the best person to determine if something looks out of place.</a:t>
            </a:r>
          </a:p>
          <a:p>
            <a:r>
              <a:rPr lang="en-US" sz="1800" dirty="0"/>
              <a:t>DO NOT USE CELL PHONE OR TWO-WAY RADIOS.  </a:t>
            </a:r>
          </a:p>
          <a:p>
            <a:r>
              <a:rPr lang="en-US" sz="1800" dirty="0"/>
              <a:t>Move to your designated evacuation area and do not leave the site.  Emergency personnel may need your assistance in identifying any suspicious items.</a:t>
            </a:r>
          </a:p>
          <a:p>
            <a:r>
              <a:rPr lang="en-US" sz="1800" dirty="0"/>
              <a:t>Wait until you receive the “ALL CLEAR” before re-entering the building.</a:t>
            </a:r>
          </a:p>
          <a:p>
            <a:endParaRPr lang="en-US" dirty="0"/>
          </a:p>
        </p:txBody>
      </p:sp>
    </p:spTree>
    <p:extLst>
      <p:ext uri="{BB962C8B-B14F-4D97-AF65-F5344CB8AC3E}">
        <p14:creationId xmlns:p14="http://schemas.microsoft.com/office/powerpoint/2010/main" val="68160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nglund\AppData\Local\Microsoft\Windows\Temporary Internet Files\Content.IE5\65ATU518\mala_primeiros_socorr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68933"/>
            <a:ext cx="2057400" cy="14504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MEDICAL EMERGENCIES</a:t>
            </a:r>
          </a:p>
        </p:txBody>
      </p:sp>
      <p:sp>
        <p:nvSpPr>
          <p:cNvPr id="3" name="Content Placeholder 2"/>
          <p:cNvSpPr>
            <a:spLocks noGrp="1"/>
          </p:cNvSpPr>
          <p:nvPr>
            <p:ph idx="1"/>
          </p:nvPr>
        </p:nvSpPr>
        <p:spPr>
          <a:xfrm>
            <a:off x="457200" y="1600200"/>
            <a:ext cx="5562600" cy="4800600"/>
          </a:xfrm>
        </p:spPr>
        <p:txBody>
          <a:bodyPr>
            <a:normAutofit/>
          </a:bodyPr>
          <a:lstStyle/>
          <a:p>
            <a:r>
              <a:rPr lang="en-US" dirty="0"/>
              <a:t>Call 911.</a:t>
            </a:r>
          </a:p>
          <a:p>
            <a:r>
              <a:rPr lang="en-US" dirty="0"/>
              <a:t>Call the management office at</a:t>
            </a:r>
          </a:p>
          <a:p>
            <a:pPr marL="114300" indent="0">
              <a:buNone/>
            </a:pPr>
            <a:r>
              <a:rPr lang="en-US" dirty="0"/>
              <a:t>    737-237-1840 so an elevator will be  </a:t>
            </a:r>
          </a:p>
          <a:p>
            <a:pPr marL="114300" indent="0">
              <a:buNone/>
            </a:pPr>
            <a:r>
              <a:rPr lang="en-US" dirty="0"/>
              <a:t>    available for emergency crews.</a:t>
            </a:r>
          </a:p>
          <a:p>
            <a:r>
              <a:rPr lang="en-US" dirty="0"/>
              <a:t>Do not move the injured or ill person.</a:t>
            </a:r>
          </a:p>
          <a:p>
            <a:r>
              <a:rPr lang="en-US" dirty="0"/>
              <a:t>Have someone meet the emergency crew </a:t>
            </a:r>
          </a:p>
          <a:p>
            <a:pPr marL="114300" indent="0">
              <a:buNone/>
            </a:pPr>
            <a:r>
              <a:rPr lang="en-US" dirty="0"/>
              <a:t>    in the lobby. 	</a:t>
            </a:r>
          </a:p>
          <a:p>
            <a:endParaRPr lang="en-US" dirty="0"/>
          </a:p>
          <a:p>
            <a:pPr marL="114300" indent="0">
              <a:buNone/>
            </a:pPr>
            <a:endParaRPr lang="en-US" dirty="0"/>
          </a:p>
          <a:p>
            <a:pPr marL="114300" indent="0">
              <a:buNone/>
            </a:pPr>
            <a:endParaRPr lang="en-US" dirty="0"/>
          </a:p>
          <a:p>
            <a:pPr marL="114300" indent="0">
              <a:buNone/>
            </a:pPr>
            <a:r>
              <a:rPr lang="en-US" dirty="0"/>
              <a:t>	</a:t>
            </a:r>
          </a:p>
        </p:txBody>
      </p:sp>
    </p:spTree>
    <p:extLst>
      <p:ext uri="{BB962C8B-B14F-4D97-AF65-F5344CB8AC3E}">
        <p14:creationId xmlns:p14="http://schemas.microsoft.com/office/powerpoint/2010/main" val="111569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ACTIVE SHOOTER	</a:t>
            </a:r>
          </a:p>
        </p:txBody>
      </p:sp>
      <p:sp>
        <p:nvSpPr>
          <p:cNvPr id="3" name="Content Placeholder 3"/>
          <p:cNvSpPr txBox="1">
            <a:spLocks/>
          </p:cNvSpPr>
          <p:nvPr/>
        </p:nvSpPr>
        <p:spPr>
          <a:xfrm>
            <a:off x="457200" y="1600200"/>
            <a:ext cx="5410200" cy="48006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KEEP IN MIND:  Most active shooter events are over in 10 minutes or less.  In order to have the best chance of survival, you must remember the three basics of RUN, HIDE, FIGHT as advised by the Department of Homeland Security.</a:t>
            </a:r>
          </a:p>
          <a:p>
            <a:endParaRPr lang="en-US" sz="1800" dirty="0"/>
          </a:p>
          <a:p>
            <a:r>
              <a:rPr lang="en-US" sz="1800" dirty="0">
                <a:highlight>
                  <a:srgbClr val="FFFF00"/>
                </a:highlight>
              </a:rPr>
              <a:t>RUN:  </a:t>
            </a:r>
            <a:r>
              <a:rPr lang="en-US" sz="1800" dirty="0"/>
              <a:t>If there is an accessible escape path, attempt to evacuate the premises.</a:t>
            </a:r>
          </a:p>
          <a:p>
            <a:pPr lvl="1"/>
            <a:r>
              <a:rPr lang="en-US" sz="1600" dirty="0"/>
              <a:t>Be sure to warn others not to enter</a:t>
            </a:r>
          </a:p>
          <a:p>
            <a:pPr lvl="1"/>
            <a:r>
              <a:rPr lang="en-US" sz="1600" dirty="0"/>
              <a:t>Have an escape route in mind</a:t>
            </a:r>
          </a:p>
          <a:p>
            <a:pPr lvl="1"/>
            <a:r>
              <a:rPr lang="en-US" sz="1600" dirty="0"/>
              <a:t>Evacuate regardless of others agree to follow or not</a:t>
            </a:r>
          </a:p>
          <a:p>
            <a:pPr lvl="1"/>
            <a:r>
              <a:rPr lang="en-US" sz="1600" dirty="0"/>
              <a:t>Leave belongs behind</a:t>
            </a:r>
          </a:p>
          <a:p>
            <a:pPr lvl="1"/>
            <a:r>
              <a:rPr lang="en-US" sz="1600" dirty="0"/>
              <a:t>Help others escape, if possible</a:t>
            </a:r>
          </a:p>
          <a:p>
            <a:pPr lvl="1"/>
            <a:r>
              <a:rPr lang="en-US" sz="1600" dirty="0"/>
              <a:t>Keep your hands visible</a:t>
            </a:r>
          </a:p>
          <a:p>
            <a:pPr lvl="1"/>
            <a:r>
              <a:rPr lang="en-US" sz="1600" dirty="0"/>
              <a:t>Follow instructions by the police</a:t>
            </a:r>
          </a:p>
          <a:p>
            <a:pPr lvl="1"/>
            <a:r>
              <a:rPr lang="en-US" sz="1600" dirty="0"/>
              <a:t>Do not attempt to move injured people</a:t>
            </a:r>
          </a:p>
          <a:p>
            <a:pPr lvl="1"/>
            <a:r>
              <a:rPr lang="en-US" sz="1600" dirty="0"/>
              <a:t>Call 911 when safe to do so </a:t>
            </a:r>
          </a:p>
          <a:p>
            <a:endParaRPr lang="en-US" dirty="0"/>
          </a:p>
        </p:txBody>
      </p:sp>
    </p:spTree>
    <p:extLst>
      <p:ext uri="{BB962C8B-B14F-4D97-AF65-F5344CB8AC3E}">
        <p14:creationId xmlns:p14="http://schemas.microsoft.com/office/powerpoint/2010/main" val="157240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ACTIVE SHOOTER	</a:t>
            </a:r>
          </a:p>
        </p:txBody>
      </p:sp>
      <p:sp>
        <p:nvSpPr>
          <p:cNvPr id="3" name="Content Placeholder 3"/>
          <p:cNvSpPr txBox="1">
            <a:spLocks/>
          </p:cNvSpPr>
          <p:nvPr/>
        </p:nvSpPr>
        <p:spPr>
          <a:xfrm>
            <a:off x="457200" y="1600200"/>
            <a:ext cx="5410200" cy="4800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highlight>
                  <a:srgbClr val="FFFF00"/>
                </a:highlight>
              </a:rPr>
              <a:t>HIDE:  </a:t>
            </a:r>
            <a:r>
              <a:rPr lang="en-US" sz="1800" dirty="0"/>
              <a:t>if safe evacuation is not possible, find a place to hide where the active shooter is less likely to find you.</a:t>
            </a:r>
          </a:p>
          <a:p>
            <a:endParaRPr lang="en-US" sz="1800" dirty="0"/>
          </a:p>
          <a:p>
            <a:r>
              <a:rPr lang="en-US" sz="1800" dirty="0"/>
              <a:t>Your hiding place should be…</a:t>
            </a:r>
          </a:p>
          <a:p>
            <a:pPr lvl="1"/>
            <a:r>
              <a:rPr lang="en-US" sz="1600" dirty="0"/>
              <a:t>Be Out of the shooter’s view</a:t>
            </a:r>
          </a:p>
          <a:p>
            <a:pPr lvl="1"/>
            <a:r>
              <a:rPr lang="en-US" sz="1600" dirty="0"/>
              <a:t>Provide protection if shots are fired in your direction</a:t>
            </a:r>
          </a:p>
          <a:p>
            <a:pPr lvl="1"/>
            <a:r>
              <a:rPr lang="en-US" sz="1600" dirty="0"/>
              <a:t>Not trap you or restrict your options for movement.</a:t>
            </a:r>
          </a:p>
          <a:p>
            <a:r>
              <a:rPr lang="en-US" sz="1800" dirty="0"/>
              <a:t>You should….</a:t>
            </a:r>
          </a:p>
          <a:p>
            <a:pPr lvl="1"/>
            <a:r>
              <a:rPr lang="en-US" sz="1600" dirty="0"/>
              <a:t>Lock the door and blockade it with heavy furniture, if possible</a:t>
            </a:r>
          </a:p>
          <a:p>
            <a:pPr lvl="1"/>
            <a:r>
              <a:rPr lang="en-US" sz="1600" dirty="0"/>
              <a:t>Close, cover and move away from windows</a:t>
            </a:r>
          </a:p>
          <a:p>
            <a:pPr lvl="1"/>
            <a:r>
              <a:rPr lang="en-US" sz="1600" dirty="0"/>
              <a:t>Silence your cell phone and/or pager – even vibration can give away your location</a:t>
            </a:r>
          </a:p>
          <a:p>
            <a:pPr lvl="1"/>
            <a:r>
              <a:rPr lang="en-US" sz="1600" dirty="0"/>
              <a:t>Hide behind large items such as cabinets or desks</a:t>
            </a:r>
          </a:p>
          <a:p>
            <a:pPr lvl="1"/>
            <a:r>
              <a:rPr lang="en-US" sz="1600" dirty="0"/>
              <a:t>Remain quiet</a:t>
            </a:r>
          </a:p>
          <a:p>
            <a:pPr lvl="1"/>
            <a:endParaRPr lang="en-US" sz="1600" dirty="0"/>
          </a:p>
          <a:p>
            <a:pPr lvl="1"/>
            <a:endParaRPr lang="en-US" sz="1600" dirty="0"/>
          </a:p>
          <a:p>
            <a:endParaRPr lang="en-US" dirty="0"/>
          </a:p>
        </p:txBody>
      </p:sp>
    </p:spTree>
    <p:extLst>
      <p:ext uri="{BB962C8B-B14F-4D97-AF65-F5344CB8AC3E}">
        <p14:creationId xmlns:p14="http://schemas.microsoft.com/office/powerpoint/2010/main" val="274977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ACTIVE SHOOTER	</a:t>
            </a:r>
          </a:p>
        </p:txBody>
      </p:sp>
      <p:sp>
        <p:nvSpPr>
          <p:cNvPr id="3" name="Content Placeholder 3"/>
          <p:cNvSpPr txBox="1">
            <a:spLocks/>
          </p:cNvSpPr>
          <p:nvPr/>
        </p:nvSpPr>
        <p:spPr>
          <a:xfrm>
            <a:off x="457200" y="1600200"/>
            <a:ext cx="5410200" cy="4800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highlight>
                  <a:srgbClr val="FFFF00"/>
                </a:highlight>
              </a:rPr>
              <a:t>FIGHT:  </a:t>
            </a:r>
            <a:r>
              <a:rPr lang="en-US" sz="1800" dirty="0"/>
              <a:t>As an absolute last resort, and only when your life is in imminent danger, attempt to disrupt and/or incapacitate the active shooter.</a:t>
            </a:r>
          </a:p>
          <a:p>
            <a:pPr lvl="1"/>
            <a:r>
              <a:rPr lang="en-US" sz="1600" dirty="0"/>
              <a:t>Act as aggressively as possible against him/her</a:t>
            </a:r>
          </a:p>
          <a:p>
            <a:pPr lvl="1"/>
            <a:r>
              <a:rPr lang="en-US" sz="1600" dirty="0"/>
              <a:t>Throw items and improvise weapons</a:t>
            </a:r>
          </a:p>
          <a:p>
            <a:pPr lvl="1"/>
            <a:r>
              <a:rPr lang="en-US" sz="1600" dirty="0"/>
              <a:t>Yell</a:t>
            </a:r>
          </a:p>
          <a:p>
            <a:pPr lvl="1"/>
            <a:r>
              <a:rPr lang="en-US" sz="1600" dirty="0"/>
              <a:t>Commit to your actions</a:t>
            </a:r>
          </a:p>
          <a:p>
            <a:pPr lvl="1"/>
            <a:endParaRPr lang="en-US" sz="1400" dirty="0"/>
          </a:p>
          <a:p>
            <a:pPr lvl="1"/>
            <a:endParaRPr lang="en-US" sz="1600" dirty="0"/>
          </a:p>
          <a:p>
            <a:pPr marL="411480" lvl="1" indent="0">
              <a:buNone/>
            </a:pPr>
            <a:r>
              <a:rPr lang="en-US" sz="1600" dirty="0"/>
              <a:t>Following the above advice in no guarantee of safety, but it can increase your chances of survival.</a:t>
            </a:r>
          </a:p>
          <a:p>
            <a:endParaRPr lang="en-US" dirty="0"/>
          </a:p>
        </p:txBody>
      </p:sp>
    </p:spTree>
    <p:extLst>
      <p:ext uri="{BB962C8B-B14F-4D97-AF65-F5344CB8AC3E}">
        <p14:creationId xmlns:p14="http://schemas.microsoft.com/office/powerpoint/2010/main" val="225256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95400"/>
            <a:ext cx="7543800" cy="2308324"/>
          </a:xfrm>
          <a:prstGeom prst="rect">
            <a:avLst/>
          </a:prstGeom>
          <a:noFill/>
        </p:spPr>
        <p:txBody>
          <a:bodyPr wrap="square" rtlCol="0">
            <a:spAutoFit/>
          </a:bodyPr>
          <a:lstStyle/>
          <a:p>
            <a:r>
              <a:rPr lang="en-US" dirty="0"/>
              <a:t>Welcome to the </a:t>
            </a:r>
            <a:r>
              <a:rPr lang="en-US"/>
              <a:t>City View Tenant </a:t>
            </a:r>
            <a:r>
              <a:rPr lang="en-US" dirty="0"/>
              <a:t>Fire Warden Training Meeting. </a:t>
            </a:r>
          </a:p>
          <a:p>
            <a:endParaRPr lang="en-US" dirty="0"/>
          </a:p>
          <a:p>
            <a:r>
              <a:rPr lang="en-US" dirty="0"/>
              <a:t>The objective of this training is to provide you with essential emergency procedures and information to enhance your safety and security.</a:t>
            </a:r>
          </a:p>
          <a:p>
            <a:endParaRPr lang="en-US" dirty="0"/>
          </a:p>
          <a:p>
            <a:r>
              <a:rPr lang="en-US" dirty="0"/>
              <a:t>This training includes highlights of the buildings’ fire and life safety systems, emergency procedures that are relevant to the City of Austin, as well as other possible emergencies.</a:t>
            </a:r>
          </a:p>
        </p:txBody>
      </p:sp>
    </p:spTree>
    <p:extLst>
      <p:ext uri="{BB962C8B-B14F-4D97-AF65-F5344CB8AC3E}">
        <p14:creationId xmlns:p14="http://schemas.microsoft.com/office/powerpoint/2010/main" val="1239541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Program Files\Microsoft Office\MEDIA\CAGCAT10\j029382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
            <a:ext cx="1744675" cy="1836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SEVERE WEATHER</a:t>
            </a:r>
          </a:p>
        </p:txBody>
      </p:sp>
      <p:sp>
        <p:nvSpPr>
          <p:cNvPr id="3" name="Content Placeholder 2"/>
          <p:cNvSpPr>
            <a:spLocks noGrp="1"/>
          </p:cNvSpPr>
          <p:nvPr>
            <p:ph idx="1"/>
          </p:nvPr>
        </p:nvSpPr>
        <p:spPr>
          <a:xfrm>
            <a:off x="457200" y="1600200"/>
            <a:ext cx="5257800" cy="4800600"/>
          </a:xfrm>
        </p:spPr>
        <p:txBody>
          <a:bodyPr/>
          <a:lstStyle/>
          <a:p>
            <a:r>
              <a:rPr lang="en-US" dirty="0"/>
              <a:t>Remain calm.</a:t>
            </a:r>
          </a:p>
          <a:p>
            <a:r>
              <a:rPr lang="en-US" dirty="0"/>
              <a:t>Move away from windows.</a:t>
            </a:r>
          </a:p>
          <a:p>
            <a:r>
              <a:rPr lang="en-US" dirty="0"/>
              <a:t>Do not use the elevators.</a:t>
            </a:r>
          </a:p>
          <a:p>
            <a:r>
              <a:rPr lang="en-US" dirty="0"/>
              <a:t>Do not evacuate the building unless instructed.</a:t>
            </a:r>
          </a:p>
          <a:p>
            <a:r>
              <a:rPr lang="en-US" dirty="0"/>
              <a:t>Move to the stairwells or restrooms as they are the safest areas of the building.</a:t>
            </a:r>
          </a:p>
          <a:p>
            <a:r>
              <a:rPr lang="en-US" dirty="0"/>
              <a:t>If trapped in an office, seek shelter under a desk.</a:t>
            </a:r>
          </a:p>
          <a:p>
            <a:endParaRPr lang="en-US" dirty="0"/>
          </a:p>
        </p:txBody>
      </p:sp>
    </p:spTree>
    <p:extLst>
      <p:ext uri="{BB962C8B-B14F-4D97-AF65-F5344CB8AC3E}">
        <p14:creationId xmlns:p14="http://schemas.microsoft.com/office/powerpoint/2010/main" val="140209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englund\AppData\Local\Microsoft\Windows\Temporary Internet Files\Content.IE5\SQPFOJR3\blue-water-droplet-icon-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1495425" cy="136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FLOODING/LEAKS</a:t>
            </a:r>
          </a:p>
        </p:txBody>
      </p:sp>
      <p:sp>
        <p:nvSpPr>
          <p:cNvPr id="3" name="Content Placeholder 2"/>
          <p:cNvSpPr>
            <a:spLocks noGrp="1"/>
          </p:cNvSpPr>
          <p:nvPr>
            <p:ph idx="1"/>
          </p:nvPr>
        </p:nvSpPr>
        <p:spPr>
          <a:xfrm>
            <a:off x="457200" y="1600200"/>
            <a:ext cx="5791200" cy="4800600"/>
          </a:xfrm>
        </p:spPr>
        <p:txBody>
          <a:bodyPr/>
          <a:lstStyle/>
          <a:p>
            <a:r>
              <a:rPr lang="en-US" dirty="0"/>
              <a:t>Notify the management office at</a:t>
            </a:r>
          </a:p>
          <a:p>
            <a:pPr marL="114300" indent="0">
              <a:buNone/>
            </a:pPr>
            <a:r>
              <a:rPr lang="en-US" dirty="0"/>
              <a:t>    737-237-1840</a:t>
            </a:r>
          </a:p>
          <a:p>
            <a:r>
              <a:rPr lang="en-US" dirty="0"/>
              <a:t>Unplug all electrical equipment in the area</a:t>
            </a:r>
          </a:p>
          <a:p>
            <a:r>
              <a:rPr lang="en-US" dirty="0"/>
              <a:t>All equipment not unplugged should be treated as an electrocution threat.</a:t>
            </a:r>
          </a:p>
          <a:p>
            <a:r>
              <a:rPr lang="en-US" dirty="0"/>
              <a:t>DO NOT use any electrical or office equipment that has come in contact with water. </a:t>
            </a:r>
          </a:p>
        </p:txBody>
      </p:sp>
    </p:spTree>
    <p:extLst>
      <p:ext uri="{BB962C8B-B14F-4D97-AF65-F5344CB8AC3E}">
        <p14:creationId xmlns:p14="http://schemas.microsoft.com/office/powerpoint/2010/main" val="183223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englund\AppData\Local\Microsoft\Windows\Temporary Internet Files\Content.IE5\KLOXM1Z8\Electric-Grid_iStock_000003701878X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0"/>
            <a:ext cx="2235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POWER FAILURE</a:t>
            </a:r>
          </a:p>
        </p:txBody>
      </p:sp>
      <p:sp>
        <p:nvSpPr>
          <p:cNvPr id="3" name="Content Placeholder 2"/>
          <p:cNvSpPr>
            <a:spLocks noGrp="1"/>
          </p:cNvSpPr>
          <p:nvPr>
            <p:ph idx="1"/>
          </p:nvPr>
        </p:nvSpPr>
        <p:spPr>
          <a:xfrm>
            <a:off x="457200" y="1600200"/>
            <a:ext cx="5029200" cy="4800600"/>
          </a:xfrm>
        </p:spPr>
        <p:txBody>
          <a:bodyPr>
            <a:normAutofit lnSpcReduction="10000"/>
          </a:bodyPr>
          <a:lstStyle/>
          <a:p>
            <a:r>
              <a:rPr lang="en-US" dirty="0"/>
              <a:t>Notify the management office at</a:t>
            </a:r>
          </a:p>
          <a:p>
            <a:pPr marL="114300" indent="0" algn="just">
              <a:buNone/>
            </a:pPr>
            <a:r>
              <a:rPr lang="en-US" dirty="0"/>
              <a:t>    737-237-1840</a:t>
            </a:r>
          </a:p>
          <a:p>
            <a:pPr algn="just"/>
            <a:r>
              <a:rPr lang="en-US" dirty="0"/>
              <a:t>Open all blinds to allow more light for safety.</a:t>
            </a:r>
          </a:p>
          <a:p>
            <a:pPr algn="just"/>
            <a:r>
              <a:rPr lang="en-US" dirty="0"/>
              <a:t>Unplug office machines that may be affected by a power surge.</a:t>
            </a:r>
          </a:p>
          <a:p>
            <a:pPr algn="just"/>
            <a:r>
              <a:rPr lang="en-US" dirty="0"/>
              <a:t>Do not use candles…use flashlights only.</a:t>
            </a:r>
          </a:p>
          <a:p>
            <a:pPr algn="just"/>
            <a:r>
              <a:rPr lang="en-US" dirty="0"/>
              <a:t>If you decide to evacuate, do so safely through the stairwells.</a:t>
            </a:r>
          </a:p>
          <a:p>
            <a:pPr algn="just"/>
            <a:r>
              <a:rPr lang="en-US" dirty="0"/>
              <a:t>Management will contact you with any updates from the City.			</a:t>
            </a:r>
          </a:p>
        </p:txBody>
      </p:sp>
    </p:spTree>
    <p:extLst>
      <p:ext uri="{BB962C8B-B14F-4D97-AF65-F5344CB8AC3E}">
        <p14:creationId xmlns:p14="http://schemas.microsoft.com/office/powerpoint/2010/main" val="344903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nglund\AppData\Local\Microsoft\Windows\Temporary Internet Files\Content.IE5\C8HHFYFQ\tumblr_m9n9wz1Kns1rv0qv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71600"/>
            <a:ext cx="1714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ELEVATOR ENTRAPMENT</a:t>
            </a:r>
          </a:p>
        </p:txBody>
      </p:sp>
      <p:sp>
        <p:nvSpPr>
          <p:cNvPr id="3" name="Content Placeholder 2"/>
          <p:cNvSpPr>
            <a:spLocks noGrp="1"/>
          </p:cNvSpPr>
          <p:nvPr>
            <p:ph idx="1"/>
          </p:nvPr>
        </p:nvSpPr>
        <p:spPr>
          <a:xfrm>
            <a:off x="457200" y="1600200"/>
            <a:ext cx="5715000" cy="4800600"/>
          </a:xfrm>
        </p:spPr>
        <p:txBody>
          <a:bodyPr>
            <a:normAutofit lnSpcReduction="10000"/>
          </a:bodyPr>
          <a:lstStyle/>
          <a:p>
            <a:r>
              <a:rPr lang="en-US" dirty="0"/>
              <a:t>Remain calm.</a:t>
            </a:r>
          </a:p>
          <a:p>
            <a:r>
              <a:rPr lang="en-US" dirty="0"/>
              <a:t>Push the “ALARM” button on the elevator panel.</a:t>
            </a:r>
          </a:p>
          <a:p>
            <a:r>
              <a:rPr lang="en-US" dirty="0"/>
              <a:t>Open the door marked “PHONE” and press the button.  You will be connected with the monitoring company who will assist you.</a:t>
            </a:r>
          </a:p>
          <a:p>
            <a:r>
              <a:rPr lang="en-US" dirty="0"/>
              <a:t>DO NOT try to force open the doors.</a:t>
            </a:r>
          </a:p>
          <a:p>
            <a:r>
              <a:rPr lang="en-US" dirty="0"/>
              <a:t>DO NOT attempt to evacuate the elevator through the ceiling.</a:t>
            </a:r>
          </a:p>
          <a:p>
            <a:r>
              <a:rPr lang="en-US" dirty="0"/>
              <a:t>DO NOT attempt to evacuate the elevator if it is not level with your floor.</a:t>
            </a:r>
          </a:p>
          <a:p>
            <a:r>
              <a:rPr lang="en-US" dirty="0"/>
              <a:t>Relax and know that every effort is being made to release you as soon as possible.</a:t>
            </a:r>
          </a:p>
        </p:txBody>
      </p:sp>
    </p:spTree>
    <p:extLst>
      <p:ext uri="{BB962C8B-B14F-4D97-AF65-F5344CB8AC3E}">
        <p14:creationId xmlns:p14="http://schemas.microsoft.com/office/powerpoint/2010/main" val="154418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englund\AppData\Local\Microsoft\Windows\Temporary Internet Files\Content.IE5\FOX3P733\Kliponius-Cardboard-box-pack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9200"/>
            <a:ext cx="1517461" cy="15873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SUSPICIOUS PACKAGES</a:t>
            </a:r>
          </a:p>
        </p:txBody>
      </p:sp>
      <p:sp>
        <p:nvSpPr>
          <p:cNvPr id="3" name="Content Placeholder 2"/>
          <p:cNvSpPr>
            <a:spLocks noGrp="1"/>
          </p:cNvSpPr>
          <p:nvPr>
            <p:ph idx="1"/>
          </p:nvPr>
        </p:nvSpPr>
        <p:spPr>
          <a:xfrm>
            <a:off x="457200" y="1600200"/>
            <a:ext cx="5867400" cy="4800600"/>
          </a:xfrm>
        </p:spPr>
        <p:txBody>
          <a:bodyPr>
            <a:normAutofit/>
          </a:bodyPr>
          <a:lstStyle/>
          <a:p>
            <a:r>
              <a:rPr lang="en-US" sz="1800" dirty="0"/>
              <a:t>Place the suspicious envelope/package in a plastic bag, preferably one with a seal, or place in a trash can and cover.</a:t>
            </a:r>
          </a:p>
          <a:p>
            <a:r>
              <a:rPr lang="en-US" sz="1800" dirty="0"/>
              <a:t>Once sealed or covered, do not move.</a:t>
            </a:r>
          </a:p>
          <a:p>
            <a:r>
              <a:rPr lang="en-US" sz="1800" dirty="0"/>
              <a:t>If powder from the object was spilled, do not attempt to clean it up.</a:t>
            </a:r>
          </a:p>
          <a:p>
            <a:r>
              <a:rPr lang="en-US" sz="1800" dirty="0"/>
              <a:t>If powder from the object got on clothing, remove the clothing and place in sealed bag.</a:t>
            </a:r>
          </a:p>
          <a:p>
            <a:r>
              <a:rPr lang="en-US" sz="1800" dirty="0"/>
              <a:t>Evacuate the room and close the door.</a:t>
            </a:r>
          </a:p>
          <a:p>
            <a:r>
              <a:rPr lang="en-US" sz="1800" dirty="0"/>
              <a:t>Wash your hands with soap and water, or any other areas that were in contact with the package.</a:t>
            </a:r>
          </a:p>
          <a:p>
            <a:r>
              <a:rPr lang="en-US" sz="1800" dirty="0"/>
              <a:t>Call 911 and the management office at 737-237-1840</a:t>
            </a:r>
          </a:p>
        </p:txBody>
      </p:sp>
    </p:spTree>
    <p:extLst>
      <p:ext uri="{BB962C8B-B14F-4D97-AF65-F5344CB8AC3E}">
        <p14:creationId xmlns:p14="http://schemas.microsoft.com/office/powerpoint/2010/main" val="195554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543800" cy="2593975"/>
          </a:xfrm>
        </p:spPr>
        <p:txBody>
          <a:bodyPr/>
          <a:lstStyle/>
          <a:p>
            <a:pPr algn="ctr"/>
            <a:r>
              <a:rPr lang="en-US" sz="60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QUESTIONS?</a:t>
            </a:r>
            <a:br>
              <a:rPr lang="en-US" sz="60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br>
              <a:rPr lang="en-US" sz="60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n-US" sz="48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Thank you for attending the Fire Warden Meeting</a:t>
            </a:r>
            <a:br>
              <a:rPr lang="en-US" sz="48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n-US" sz="48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for</a:t>
            </a:r>
            <a:br>
              <a:rPr lang="en-US" sz="48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n-US" sz="4800" b="1"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City View</a:t>
            </a:r>
            <a:endParaRPr lang="en-US" sz="4800" dirty="0">
              <a:solidFill>
                <a:schemeClr val="tx1"/>
              </a:solidFill>
            </a:endParaRPr>
          </a:p>
        </p:txBody>
      </p:sp>
    </p:spTree>
    <p:extLst>
      <p:ext uri="{BB962C8B-B14F-4D97-AF65-F5344CB8AC3E}">
        <p14:creationId xmlns:p14="http://schemas.microsoft.com/office/powerpoint/2010/main" val="220593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753" y="693141"/>
            <a:ext cx="2717219" cy="461665"/>
          </a:xfrm>
          <a:prstGeom prst="rect">
            <a:avLst/>
          </a:prstGeom>
          <a:noFill/>
        </p:spPr>
        <p:txBody>
          <a:bodyPr wrap="none" rtlCol="0">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THE HARD FACTS…..</a:t>
            </a:r>
          </a:p>
        </p:txBody>
      </p:sp>
      <p:sp>
        <p:nvSpPr>
          <p:cNvPr id="3" name="TextBox 2"/>
          <p:cNvSpPr txBox="1"/>
          <p:nvPr/>
        </p:nvSpPr>
        <p:spPr>
          <a:xfrm>
            <a:off x="838201" y="1676400"/>
            <a:ext cx="7086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You cannot eliminate the possibility of a serious emergency.</a:t>
            </a:r>
          </a:p>
          <a:p>
            <a:endParaRPr lang="en-US" dirty="0"/>
          </a:p>
          <a:p>
            <a:pPr marL="285750" indent="-285750">
              <a:buFont typeface="Arial" panose="020B0604020202020204" pitchFamily="34" charset="0"/>
              <a:buChar char="•"/>
            </a:pPr>
            <a:r>
              <a:rPr lang="en-US" dirty="0"/>
              <a:t>You cannot predict when an emergency will occur.</a:t>
            </a:r>
          </a:p>
          <a:p>
            <a:endParaRPr lang="en-US" dirty="0"/>
          </a:p>
          <a:p>
            <a:pPr marL="285750" indent="-285750">
              <a:buFont typeface="Arial" panose="020B0604020202020204" pitchFamily="34" charset="0"/>
              <a:buChar char="•"/>
            </a:pPr>
            <a:r>
              <a:rPr lang="en-US" dirty="0"/>
              <a:t>You cannot afford to rely on automatic systems alone.	</a:t>
            </a:r>
          </a:p>
          <a:p>
            <a:endParaRPr lang="en-US" dirty="0"/>
          </a:p>
          <a:p>
            <a:pPr marL="285750" indent="-285750">
              <a:buFont typeface="Arial" panose="020B0604020202020204" pitchFamily="34" charset="0"/>
              <a:buChar char="•"/>
            </a:pPr>
            <a:r>
              <a:rPr lang="en-US" dirty="0"/>
              <a:t>To react to an emergency effectively, people must be trained, equipped, and prepared.</a:t>
            </a:r>
          </a:p>
        </p:txBody>
      </p:sp>
    </p:spTree>
    <p:extLst>
      <p:ext uri="{BB962C8B-B14F-4D97-AF65-F5344CB8AC3E}">
        <p14:creationId xmlns:p14="http://schemas.microsoft.com/office/powerpoint/2010/main" val="232169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293" y="457200"/>
            <a:ext cx="4276107" cy="400110"/>
          </a:xfrm>
          <a:prstGeom prst="rect">
            <a:avLst/>
          </a:prstGeom>
          <a:noFill/>
        </p:spPr>
        <p:txBody>
          <a:bodyPr wrap="none" rtlCol="0">
            <a:spAutoFit/>
          </a:bodyPr>
          <a:lstStyle/>
          <a:p>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rPr>
              <a:t>STAIRWELL LOCATIONS AND FEATURES</a:t>
            </a:r>
          </a:p>
        </p:txBody>
      </p:sp>
      <p:sp>
        <p:nvSpPr>
          <p:cNvPr id="3" name="TextBox 2"/>
          <p:cNvSpPr txBox="1"/>
          <p:nvPr/>
        </p:nvSpPr>
        <p:spPr>
          <a:xfrm>
            <a:off x="381000" y="914400"/>
            <a:ext cx="5029200" cy="646331"/>
          </a:xfrm>
          <a:prstGeom prst="rect">
            <a:avLst/>
          </a:prstGeom>
          <a:noFill/>
        </p:spPr>
        <p:txBody>
          <a:bodyPr wrap="square" rtlCol="0">
            <a:spAutoFit/>
          </a:bodyPr>
          <a:lstStyle/>
          <a:p>
            <a:r>
              <a:rPr lang="en-US" dirty="0"/>
              <a:t>Each City View building has two stairwells that occupants can use in case of an emergency.</a:t>
            </a:r>
          </a:p>
        </p:txBody>
      </p:sp>
      <p:pic>
        <p:nvPicPr>
          <p:cNvPr id="5" name="Picture 4">
            <a:extLst>
              <a:ext uri="{FF2B5EF4-FFF2-40B4-BE49-F238E27FC236}">
                <a16:creationId xmlns:a16="http://schemas.microsoft.com/office/drawing/2014/main" id="{19A22C2E-19FC-4409-AA33-E9F64969E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55800" y="2387600"/>
            <a:ext cx="4470400" cy="3352800"/>
          </a:xfrm>
          <a:prstGeom prst="rect">
            <a:avLst/>
          </a:prstGeom>
        </p:spPr>
      </p:pic>
    </p:spTree>
    <p:extLst>
      <p:ext uri="{BB962C8B-B14F-4D97-AF65-F5344CB8AC3E}">
        <p14:creationId xmlns:p14="http://schemas.microsoft.com/office/powerpoint/2010/main" val="131546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797" y="102393"/>
            <a:ext cx="781943" cy="6609062"/>
            <a:chOff x="304797" y="102393"/>
            <a:chExt cx="781943" cy="6609062"/>
          </a:xfrm>
        </p:grpSpPr>
        <p:pic>
          <p:nvPicPr>
            <p:cNvPr id="1026" name="Picture 2" descr="C:\Users\kenglund\AppData\Local\Microsoft\Windows\Temporary Internet Files\Content.Outlook\6FP99XH5\20150331_144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436" y="5643150"/>
              <a:ext cx="1354666" cy="7819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nglund\AppData\Local\Microsoft\Windows\Temporary Internet Files\Content.Outlook\6FP99XH5\20150331_144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436" y="388755"/>
              <a:ext cx="1354665" cy="7819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englund\AppData\Local\Microsoft\Windows\Temporary Internet Files\Content.Outlook\6FP99XH5\20150331_1442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25" y="1750037"/>
              <a:ext cx="1381652" cy="7771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englund\AppData\Local\Microsoft\Windows\Temporary Internet Files\Content.Outlook\6FP99XH5\20150331_1442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11" y="3035654"/>
              <a:ext cx="1390118" cy="7819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englund\AppData\Local\Microsoft\Windows\Temporary Internet Files\Content.Outlook\6FP99XH5\20150331_1441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564" y="4423919"/>
              <a:ext cx="1381651" cy="7771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47800" y="533400"/>
            <a:ext cx="4799904" cy="400110"/>
          </a:xfrm>
          <a:prstGeom prst="rect">
            <a:avLst/>
          </a:prstGeom>
          <a:noFill/>
        </p:spPr>
        <p:txBody>
          <a:bodyPr wrap="none" rtlCol="0">
            <a:spAutoFit/>
          </a:bodyPr>
          <a:lstStyle/>
          <a:p>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rPr>
              <a:t>Fire and Life Safety Protection and Features</a:t>
            </a:r>
          </a:p>
        </p:txBody>
      </p:sp>
      <p:sp>
        <p:nvSpPr>
          <p:cNvPr id="6" name="TextBox 5"/>
          <p:cNvSpPr txBox="1"/>
          <p:nvPr/>
        </p:nvSpPr>
        <p:spPr>
          <a:xfrm>
            <a:off x="1524000" y="1447800"/>
            <a:ext cx="6400800" cy="2308324"/>
          </a:xfrm>
          <a:prstGeom prst="rect">
            <a:avLst/>
          </a:prstGeom>
          <a:noFill/>
        </p:spPr>
        <p:txBody>
          <a:bodyPr wrap="square" rtlCol="0">
            <a:spAutoFit/>
          </a:bodyPr>
          <a:lstStyle/>
          <a:p>
            <a:r>
              <a:rPr lang="en-US" dirty="0"/>
              <a:t>The buildings….</a:t>
            </a:r>
          </a:p>
          <a:p>
            <a:pPr marL="285750" indent="-285750">
              <a:buFont typeface="Arial" panose="020B0604020202020204" pitchFamily="34" charset="0"/>
              <a:buChar char="•"/>
            </a:pPr>
            <a:r>
              <a:rPr lang="en-US" dirty="0"/>
              <a:t>are fully sprinklered and have smoke/fire detectors throughout.</a:t>
            </a:r>
          </a:p>
          <a:p>
            <a:pPr marL="285750" indent="-285750">
              <a:buFont typeface="Arial" panose="020B0604020202020204" pitchFamily="34" charset="0"/>
              <a:buChar char="•"/>
            </a:pPr>
            <a:r>
              <a:rPr lang="en-US" dirty="0"/>
              <a:t>have pull stations located at all exit doors and all stairwells.</a:t>
            </a:r>
          </a:p>
          <a:p>
            <a:pPr marL="285750" indent="-285750">
              <a:buFont typeface="Arial" panose="020B0604020202020204" pitchFamily="34" charset="0"/>
              <a:buChar char="•"/>
            </a:pPr>
            <a:r>
              <a:rPr lang="en-US" dirty="0"/>
              <a:t>are supplied with fire extinguishers located at each stairwell, kitchen, and tenant spaces. </a:t>
            </a:r>
          </a:p>
          <a:p>
            <a:pPr marL="285750" indent="-285750">
              <a:buFont typeface="Arial" panose="020B0604020202020204" pitchFamily="34" charset="0"/>
              <a:buChar char="•"/>
            </a:pPr>
            <a:r>
              <a:rPr lang="en-US" dirty="0"/>
              <a:t>Each sprinkler head in your suite should be free and clear.</a:t>
            </a:r>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41549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nglund\AppData\Local\Microsoft\Windows\Temporary Internet Files\Content.IE5\OM660DVX\clipart_fi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348" y="3497453"/>
            <a:ext cx="2625852" cy="32843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0929" y="304800"/>
            <a:ext cx="1895071"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FIRE PREVENTION</a:t>
            </a:r>
          </a:p>
        </p:txBody>
      </p:sp>
      <p:sp>
        <p:nvSpPr>
          <p:cNvPr id="3" name="TextBox 2"/>
          <p:cNvSpPr txBox="1"/>
          <p:nvPr/>
        </p:nvSpPr>
        <p:spPr>
          <a:xfrm>
            <a:off x="609600" y="685800"/>
            <a:ext cx="6783717" cy="2031325"/>
          </a:xfrm>
          <a:prstGeom prst="rect">
            <a:avLst/>
          </a:prstGeom>
          <a:noFill/>
        </p:spPr>
        <p:txBody>
          <a:bodyPr wrap="none" rtlCol="0">
            <a:spAutoFit/>
          </a:bodyPr>
          <a:lstStyle/>
          <a:p>
            <a:pPr marL="285750" indent="-285750">
              <a:buFont typeface="Arial" panose="020B0604020202020204" pitchFamily="34" charset="0"/>
              <a:buChar char="•"/>
            </a:pPr>
            <a:r>
              <a:rPr lang="en-US" dirty="0"/>
              <a:t>Do not use space heaters or burn candles.</a:t>
            </a:r>
          </a:p>
          <a:p>
            <a:pPr marL="285750" indent="-285750">
              <a:buFont typeface="Arial" panose="020B0604020202020204" pitchFamily="34" charset="0"/>
              <a:buChar char="•"/>
            </a:pPr>
            <a:r>
              <a:rPr lang="en-US" dirty="0"/>
              <a:t>Do not overload extension cords or power strips.</a:t>
            </a:r>
          </a:p>
          <a:p>
            <a:pPr marL="285750" indent="-285750">
              <a:buFont typeface="Arial" panose="020B0604020202020204" pitchFamily="34" charset="0"/>
              <a:buChar char="•"/>
            </a:pPr>
            <a:r>
              <a:rPr lang="en-US" dirty="0"/>
              <a:t>Do not run electrical cords under rugs or mats.</a:t>
            </a:r>
          </a:p>
          <a:p>
            <a:pPr marL="285750" indent="-285750">
              <a:buFont typeface="Arial" panose="020B0604020202020204" pitchFamily="34" charset="0"/>
              <a:buChar char="•"/>
            </a:pPr>
            <a:r>
              <a:rPr lang="en-US" dirty="0"/>
              <a:t>Do not use any equipment that has a cracked or frayed power cord.</a:t>
            </a:r>
          </a:p>
          <a:p>
            <a:pPr marL="285750" indent="-285750">
              <a:buFont typeface="Arial" panose="020B0604020202020204" pitchFamily="34" charset="0"/>
              <a:buChar char="•"/>
            </a:pPr>
            <a:r>
              <a:rPr lang="en-US" dirty="0"/>
              <a:t>Do not smoke in any interior area of the building.</a:t>
            </a:r>
          </a:p>
          <a:p>
            <a:pPr marL="285750" indent="-285750">
              <a:buFont typeface="Arial" panose="020B0604020202020204" pitchFamily="34" charset="0"/>
              <a:buChar char="•"/>
            </a:pPr>
            <a:r>
              <a:rPr lang="en-US" dirty="0"/>
              <a:t>Do not extinguish cigarettes or cigars in any landscaped areas. </a:t>
            </a:r>
          </a:p>
          <a:p>
            <a:pPr marL="285750" indent="-285750">
              <a:buFont typeface="Arial" panose="020B0604020202020204" pitchFamily="34" charset="0"/>
              <a:buChar char="•"/>
            </a:pPr>
            <a:r>
              <a:rPr lang="en-US" dirty="0"/>
              <a:t>Do not leave appliances unattended while in operation.</a:t>
            </a:r>
          </a:p>
        </p:txBody>
      </p:sp>
      <p:sp>
        <p:nvSpPr>
          <p:cNvPr id="4" name="TextBox 3"/>
          <p:cNvSpPr txBox="1"/>
          <p:nvPr/>
        </p:nvSpPr>
        <p:spPr>
          <a:xfrm>
            <a:off x="6285096" y="3468737"/>
            <a:ext cx="2401704" cy="3770263"/>
          </a:xfrm>
          <a:prstGeom prst="rect">
            <a:avLst/>
          </a:prstGeom>
          <a:noFill/>
        </p:spPr>
        <p:txBody>
          <a:bodyPr wrap="square" rtlCol="0">
            <a:spAutoFit/>
          </a:bodyPr>
          <a:lstStyle/>
          <a:p>
            <a:r>
              <a:rPr lang="en-US" sz="23900" b="1" dirty="0">
                <a:ln w="12700">
                  <a:solidFill>
                    <a:schemeClr val="tx2">
                      <a:lumMod val="7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X</a:t>
            </a:r>
          </a:p>
        </p:txBody>
      </p:sp>
      <p:sp>
        <p:nvSpPr>
          <p:cNvPr id="5" name="Rectangle 4"/>
          <p:cNvSpPr/>
          <p:nvPr/>
        </p:nvSpPr>
        <p:spPr>
          <a:xfrm>
            <a:off x="609600" y="3962400"/>
            <a:ext cx="4572000" cy="2031325"/>
          </a:xfrm>
          <a:prstGeom prst="rect">
            <a:avLst/>
          </a:prstGeom>
        </p:spPr>
        <p:txBody>
          <a:bodyPr>
            <a:spAutoFit/>
          </a:bodyPr>
          <a:lstStyle/>
          <a:p>
            <a:pPr marL="285750" indent="-285750">
              <a:buFont typeface="Arial" panose="020B0604020202020204" pitchFamily="34" charset="0"/>
              <a:buChar char="•"/>
            </a:pPr>
            <a:r>
              <a:rPr lang="en-US" dirty="0"/>
              <a:t>Do not hang ornaments or decorations from sprinkler heads or strobes.</a:t>
            </a:r>
          </a:p>
          <a:p>
            <a:pPr marL="285750" indent="-285750">
              <a:buFont typeface="Arial" panose="020B0604020202020204" pitchFamily="34" charset="0"/>
              <a:buChar char="•"/>
            </a:pPr>
            <a:r>
              <a:rPr lang="en-US" dirty="0"/>
              <a:t>Do not stack items too close to the ceiling.  There must be at least 18 inches below sprinklers to avoid blocking sensors.</a:t>
            </a:r>
          </a:p>
          <a:p>
            <a:pPr marL="285750" indent="-285750">
              <a:buFont typeface="Arial" panose="020B0604020202020204" pitchFamily="34" charset="0"/>
              <a:buChar char="•"/>
            </a:pPr>
            <a:r>
              <a:rPr lang="en-US" dirty="0"/>
              <a:t>Do not block exits or stairwells with boxes, furniture or other objects.</a:t>
            </a:r>
          </a:p>
        </p:txBody>
      </p:sp>
      <p:sp>
        <p:nvSpPr>
          <p:cNvPr id="7" name="TextBox 6"/>
          <p:cNvSpPr txBox="1"/>
          <p:nvPr/>
        </p:nvSpPr>
        <p:spPr>
          <a:xfrm>
            <a:off x="381000" y="3505200"/>
            <a:ext cx="1999202"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For added safety….</a:t>
            </a:r>
          </a:p>
        </p:txBody>
      </p:sp>
    </p:spTree>
    <p:extLst>
      <p:ext uri="{BB962C8B-B14F-4D97-AF65-F5344CB8AC3E}">
        <p14:creationId xmlns:p14="http://schemas.microsoft.com/office/powerpoint/2010/main" val="148944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2735"/>
            <a:ext cx="3791166" cy="461665"/>
          </a:xfrm>
          <a:prstGeom prst="rect">
            <a:avLst/>
          </a:prstGeom>
          <a:noFill/>
        </p:spPr>
        <p:txBody>
          <a:bodyPr wrap="none" rtlCol="0">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What to do:  Fire Emergency</a:t>
            </a:r>
          </a:p>
        </p:txBody>
      </p:sp>
      <p:sp>
        <p:nvSpPr>
          <p:cNvPr id="4" name="TextBox 3"/>
          <p:cNvSpPr txBox="1"/>
          <p:nvPr/>
        </p:nvSpPr>
        <p:spPr>
          <a:xfrm>
            <a:off x="685801" y="1524000"/>
            <a:ext cx="7239000" cy="2862322"/>
          </a:xfrm>
          <a:prstGeom prst="rect">
            <a:avLst/>
          </a:prstGeom>
          <a:noFill/>
        </p:spPr>
        <p:txBody>
          <a:bodyPr wrap="square" rtlCol="0">
            <a:spAutoFit/>
          </a:bodyPr>
          <a:lstStyle/>
          <a:p>
            <a:pPr marL="285750" indent="-285750">
              <a:buFont typeface="Wingdings" panose="05000000000000000000" pitchFamily="2" charset="2"/>
              <a:buChar char="ü"/>
            </a:pPr>
            <a:r>
              <a:rPr lang="en-US" dirty="0"/>
              <a:t>Activate the nearest manual pull station or fire alarm.</a:t>
            </a:r>
          </a:p>
          <a:p>
            <a:pPr marL="285750" indent="-285750">
              <a:buFont typeface="Wingdings" panose="05000000000000000000" pitchFamily="2" charset="2"/>
              <a:buChar char="ü"/>
            </a:pPr>
            <a:r>
              <a:rPr lang="en-US" dirty="0"/>
              <a:t>Clear the area quickly and calmly.  Confine the fire by closing the doors as you evacuate in order to limit the spread of fire and smoke.</a:t>
            </a:r>
          </a:p>
          <a:p>
            <a:pPr marL="285750" indent="-285750">
              <a:buFont typeface="Wingdings" panose="05000000000000000000" pitchFamily="2" charset="2"/>
              <a:buChar char="ü"/>
            </a:pPr>
            <a:r>
              <a:rPr lang="en-US" dirty="0"/>
              <a:t>Before</a:t>
            </a:r>
            <a:r>
              <a:rPr lang="en-US" u="sng" dirty="0"/>
              <a:t> opening </a:t>
            </a:r>
            <a:r>
              <a:rPr lang="en-US" dirty="0"/>
              <a:t>any closed doors, feel the back of the door with your hand.  If hot, DO NOT OPEN.</a:t>
            </a:r>
          </a:p>
          <a:p>
            <a:pPr marL="285750" indent="-285750">
              <a:buFont typeface="Wingdings" panose="05000000000000000000" pitchFamily="2" charset="2"/>
              <a:buChar char="ü"/>
            </a:pPr>
            <a:r>
              <a:rPr lang="en-US" dirty="0"/>
              <a:t>Stay low to avoid any smoke or toxic fumes.</a:t>
            </a:r>
          </a:p>
          <a:p>
            <a:pPr marL="285750" indent="-285750">
              <a:buFont typeface="Wingdings" panose="05000000000000000000" pitchFamily="2" charset="2"/>
              <a:buChar char="ü"/>
            </a:pPr>
            <a:r>
              <a:rPr lang="en-US" dirty="0"/>
              <a:t>Evacuate to the nearest stairwell, and move to your company’s designated evacuation assembly area outside.</a:t>
            </a:r>
          </a:p>
          <a:p>
            <a:pPr marL="285750" indent="-285750">
              <a:buFont typeface="Wingdings" panose="05000000000000000000" pitchFamily="2" charset="2"/>
              <a:buChar char="ü"/>
            </a:pPr>
            <a:r>
              <a:rPr lang="en-US" dirty="0"/>
              <a:t>Call 911 and the management office at 737-237-1840</a:t>
            </a:r>
          </a:p>
          <a:p>
            <a:pPr marL="285750" indent="-285750">
              <a:buFont typeface="Wingdings" panose="05000000000000000000" pitchFamily="2" charset="2"/>
              <a:buChar char="ü"/>
            </a:pPr>
            <a:endParaRPr lang="en-US" dirty="0"/>
          </a:p>
        </p:txBody>
      </p:sp>
      <p:sp>
        <p:nvSpPr>
          <p:cNvPr id="3" name="TextBox 2"/>
          <p:cNvSpPr txBox="1"/>
          <p:nvPr/>
        </p:nvSpPr>
        <p:spPr>
          <a:xfrm>
            <a:off x="685801" y="4495800"/>
            <a:ext cx="4341701" cy="369332"/>
          </a:xfrm>
          <a:prstGeom prst="rect">
            <a:avLst/>
          </a:prstGeom>
          <a:noFill/>
        </p:spPr>
        <p:txBody>
          <a:bodyPr wrap="none" rtlCol="0">
            <a:spAutoFit/>
          </a:bodyPr>
          <a:lstStyle/>
          <a:p>
            <a:r>
              <a:rPr lang="en-US" b="1" dirty="0">
                <a:solidFill>
                  <a:srgbClr val="FF0000"/>
                </a:solidFill>
              </a:rPr>
              <a:t>DO NOT USE THE ELEVATORS TO EVACUATE.</a:t>
            </a:r>
          </a:p>
        </p:txBody>
      </p:sp>
      <p:sp>
        <p:nvSpPr>
          <p:cNvPr id="5" name="TextBox 4"/>
          <p:cNvSpPr txBox="1"/>
          <p:nvPr/>
        </p:nvSpPr>
        <p:spPr>
          <a:xfrm>
            <a:off x="685800" y="5040868"/>
            <a:ext cx="3375861" cy="369332"/>
          </a:xfrm>
          <a:prstGeom prst="rect">
            <a:avLst/>
          </a:prstGeom>
          <a:noFill/>
        </p:spPr>
        <p:txBody>
          <a:bodyPr wrap="none" rtlCol="0">
            <a:spAutoFit/>
          </a:bodyPr>
          <a:lstStyle/>
          <a:p>
            <a:r>
              <a:rPr lang="en-US" b="1" dirty="0">
                <a:solidFill>
                  <a:srgbClr val="FF0000"/>
                </a:solidFill>
              </a:rPr>
              <a:t>DO NOT EVACUATE TO THE ROOF.</a:t>
            </a:r>
          </a:p>
        </p:txBody>
      </p:sp>
    </p:spTree>
    <p:extLst>
      <p:ext uri="{BB962C8B-B14F-4D97-AF65-F5344CB8AC3E}">
        <p14:creationId xmlns:p14="http://schemas.microsoft.com/office/powerpoint/2010/main" val="32274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17" y="533400"/>
            <a:ext cx="4408323" cy="369332"/>
          </a:xfrm>
          <a:prstGeom prst="rect">
            <a:avLst/>
          </a:prstGeom>
          <a:noFill/>
        </p:spPr>
        <p:txBody>
          <a:bodyPr wrap="none" rtlCol="0">
            <a:spAutoFit/>
          </a:bodyPr>
          <a:lstStyle/>
          <a:p>
            <a:r>
              <a:rPr lang="en-US" b="1" dirty="0">
                <a:ln w="12700">
                  <a:solidFill>
                    <a:schemeClr val="tx2">
                      <a:satMod val="155000"/>
                    </a:schemeClr>
                  </a:solidFill>
                  <a:prstDash val="solid"/>
                </a:ln>
                <a:effectLst>
                  <a:outerShdw blurRad="41275" dist="20320" dir="1800000" algn="tl" rotWithShape="0">
                    <a:srgbClr val="000000">
                      <a:alpha val="40000"/>
                    </a:srgbClr>
                  </a:outerShdw>
                </a:effectLst>
              </a:rPr>
              <a:t>What to expect when the alarm is activated.</a:t>
            </a:r>
          </a:p>
        </p:txBody>
      </p:sp>
      <p:sp>
        <p:nvSpPr>
          <p:cNvPr id="3" name="TextBox 2"/>
          <p:cNvSpPr txBox="1"/>
          <p:nvPr/>
        </p:nvSpPr>
        <p:spPr>
          <a:xfrm>
            <a:off x="533401" y="1295400"/>
            <a:ext cx="7620000" cy="2308324"/>
          </a:xfrm>
          <a:prstGeom prst="rect">
            <a:avLst/>
          </a:prstGeom>
          <a:noFill/>
        </p:spPr>
        <p:txBody>
          <a:bodyPr wrap="square" rtlCol="0">
            <a:spAutoFit/>
          </a:bodyPr>
          <a:lstStyle/>
          <a:p>
            <a:pPr marL="342900" indent="-342900">
              <a:buFont typeface="+mj-lt"/>
              <a:buAutoNum type="arabicPeriod"/>
            </a:pPr>
            <a:r>
              <a:rPr lang="en-US" dirty="0"/>
              <a:t>When the alarm is activated, the strobe lights and speakers will sound on the floor the alarm activated.  </a:t>
            </a:r>
            <a:r>
              <a:rPr lang="en-US" dirty="0">
                <a:solidFill>
                  <a:srgbClr val="FF0000"/>
                </a:solidFill>
              </a:rPr>
              <a:t>You may hear the alarm through the stairwells or elevator banks but unless you see the strobes flashing</a:t>
            </a:r>
            <a:r>
              <a:rPr lang="en-US" dirty="0"/>
              <a:t> </a:t>
            </a:r>
            <a:r>
              <a:rPr lang="en-US" dirty="0">
                <a:solidFill>
                  <a:srgbClr val="FF0000"/>
                </a:solidFill>
              </a:rPr>
              <a:t>on your floor, you are not in the immediate area of concern. </a:t>
            </a:r>
            <a:r>
              <a:rPr lang="en-US" dirty="0"/>
              <a:t> </a:t>
            </a:r>
          </a:p>
          <a:p>
            <a:pPr marL="342900" indent="-342900">
              <a:buFont typeface="+mj-lt"/>
              <a:buAutoNum type="arabicPeriod"/>
            </a:pPr>
            <a:r>
              <a:rPr lang="en-US" dirty="0"/>
              <a:t>The elevators will recall to the first floor, or the 3</a:t>
            </a:r>
            <a:r>
              <a:rPr lang="en-US" baseline="30000" dirty="0"/>
              <a:t>rd</a:t>
            </a:r>
            <a:r>
              <a:rPr lang="en-US" dirty="0"/>
              <a:t> if the 1</a:t>
            </a:r>
            <a:r>
              <a:rPr lang="en-US" baseline="30000" dirty="0"/>
              <a:t>st</a:t>
            </a:r>
            <a:r>
              <a:rPr lang="en-US" dirty="0"/>
              <a:t> floor is the area of alarm.</a:t>
            </a:r>
          </a:p>
          <a:p>
            <a:pPr marL="342900" indent="-342900">
              <a:buFont typeface="+mj-lt"/>
              <a:buAutoNum type="arabicPeriod"/>
            </a:pPr>
            <a:r>
              <a:rPr lang="en-US" dirty="0"/>
              <a:t>If it is deemed the entire building must evacuate, additional pull stations will be activated to set of the alarms on those floors.</a:t>
            </a:r>
          </a:p>
        </p:txBody>
      </p:sp>
      <p:sp>
        <p:nvSpPr>
          <p:cNvPr id="4" name="TextBox 3"/>
          <p:cNvSpPr txBox="1"/>
          <p:nvPr/>
        </p:nvSpPr>
        <p:spPr>
          <a:xfrm>
            <a:off x="685800" y="5553670"/>
            <a:ext cx="7467601" cy="923330"/>
          </a:xfrm>
          <a:prstGeom prst="rect">
            <a:avLst/>
          </a:prstGeom>
          <a:noFill/>
        </p:spPr>
        <p:txBody>
          <a:bodyPr wrap="square" rtlCol="0">
            <a:spAutoFit/>
          </a:bodyPr>
          <a:lstStyle/>
          <a:p>
            <a:r>
              <a:rPr lang="en-US" b="1" dirty="0">
                <a:solidFill>
                  <a:srgbClr val="FF0000"/>
                </a:solidFill>
              </a:rPr>
              <a:t>REMEMBER…there are no false alarms!  You do not need to wait for management to decide to evacuate your space.  We will work as fast as possible to determine the cause and inform all tenants.</a:t>
            </a:r>
          </a:p>
        </p:txBody>
      </p:sp>
    </p:spTree>
    <p:extLst>
      <p:ext uri="{BB962C8B-B14F-4D97-AF65-F5344CB8AC3E}">
        <p14:creationId xmlns:p14="http://schemas.microsoft.com/office/powerpoint/2010/main" val="363882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nglund\AppData\Local\Microsoft\Windows\Temporary Internet Files\Content.IE5\FOX3P733\2980910242_c189135d7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539" y="1790700"/>
            <a:ext cx="1973461"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914400"/>
            <a:ext cx="7467600" cy="646331"/>
          </a:xfrm>
          <a:prstGeom prst="rect">
            <a:avLst/>
          </a:prstGeom>
          <a:noFill/>
        </p:spPr>
        <p:txBody>
          <a:bodyPr wrap="square" rtlCol="0">
            <a:spAutoFit/>
          </a:bodyPr>
          <a:lstStyle/>
          <a:p>
            <a:r>
              <a:rPr lang="en-US" dirty="0"/>
              <a:t>It is </a:t>
            </a:r>
            <a:r>
              <a:rPr lang="en-US" u="sng" dirty="0"/>
              <a:t>not</a:t>
            </a:r>
            <a:r>
              <a:rPr lang="en-US" dirty="0"/>
              <a:t> recommended tenants try to fight a fire, but if it is small enough (not bigger than you), just remember…</a:t>
            </a:r>
          </a:p>
        </p:txBody>
      </p:sp>
      <p:sp>
        <p:nvSpPr>
          <p:cNvPr id="3" name="TextBox 2"/>
          <p:cNvSpPr txBox="1"/>
          <p:nvPr/>
        </p:nvSpPr>
        <p:spPr>
          <a:xfrm>
            <a:off x="685800" y="2209800"/>
            <a:ext cx="402674" cy="584775"/>
          </a:xfrm>
          <a:prstGeom prst="rect">
            <a:avLst/>
          </a:prstGeom>
          <a:noFill/>
        </p:spPr>
        <p:txBody>
          <a:bodyPr wrap="none" rtlCol="0">
            <a:spAutoFit/>
          </a:bodyPr>
          <a:lstStyle/>
          <a:p>
            <a:r>
              <a:rPr lang="en-US" sz="3200" b="1" dirty="0">
                <a:solidFill>
                  <a:srgbClr val="FF0000"/>
                </a:solidFill>
              </a:rPr>
              <a:t>P</a:t>
            </a:r>
          </a:p>
        </p:txBody>
      </p:sp>
      <p:sp>
        <p:nvSpPr>
          <p:cNvPr id="4" name="Rectangle 3"/>
          <p:cNvSpPr/>
          <p:nvPr/>
        </p:nvSpPr>
        <p:spPr>
          <a:xfrm>
            <a:off x="687312" y="4583668"/>
            <a:ext cx="378630" cy="584775"/>
          </a:xfrm>
          <a:prstGeom prst="rect">
            <a:avLst/>
          </a:prstGeom>
        </p:spPr>
        <p:txBody>
          <a:bodyPr wrap="none">
            <a:spAutoFit/>
          </a:bodyPr>
          <a:lstStyle/>
          <a:p>
            <a:r>
              <a:rPr lang="en-US" sz="3200" b="1" dirty="0">
                <a:solidFill>
                  <a:srgbClr val="FF0000"/>
                </a:solidFill>
              </a:rPr>
              <a:t>S</a:t>
            </a:r>
          </a:p>
        </p:txBody>
      </p:sp>
      <p:sp>
        <p:nvSpPr>
          <p:cNvPr id="5" name="Rectangle 4"/>
          <p:cNvSpPr/>
          <p:nvPr/>
        </p:nvSpPr>
        <p:spPr>
          <a:xfrm>
            <a:off x="687312" y="3745468"/>
            <a:ext cx="378630" cy="584775"/>
          </a:xfrm>
          <a:prstGeom prst="rect">
            <a:avLst/>
          </a:prstGeom>
        </p:spPr>
        <p:txBody>
          <a:bodyPr wrap="none">
            <a:spAutoFit/>
          </a:bodyPr>
          <a:lstStyle/>
          <a:p>
            <a:r>
              <a:rPr lang="en-US" sz="3200" b="1" dirty="0">
                <a:solidFill>
                  <a:srgbClr val="FF0000"/>
                </a:solidFill>
              </a:rPr>
              <a:t>S</a:t>
            </a:r>
          </a:p>
        </p:txBody>
      </p:sp>
      <p:sp>
        <p:nvSpPr>
          <p:cNvPr id="6" name="Rectangle 5"/>
          <p:cNvSpPr/>
          <p:nvPr/>
        </p:nvSpPr>
        <p:spPr>
          <a:xfrm>
            <a:off x="687312" y="2983468"/>
            <a:ext cx="402674" cy="523220"/>
          </a:xfrm>
          <a:prstGeom prst="rect">
            <a:avLst/>
          </a:prstGeom>
        </p:spPr>
        <p:txBody>
          <a:bodyPr wrap="none">
            <a:spAutoFit/>
          </a:bodyPr>
          <a:lstStyle/>
          <a:p>
            <a:r>
              <a:rPr lang="en-US" sz="2800" b="1" dirty="0">
                <a:solidFill>
                  <a:srgbClr val="FF0000"/>
                </a:solidFill>
              </a:rPr>
              <a:t>A</a:t>
            </a:r>
          </a:p>
        </p:txBody>
      </p:sp>
      <p:sp>
        <p:nvSpPr>
          <p:cNvPr id="7" name="TextBox 6"/>
          <p:cNvSpPr txBox="1"/>
          <p:nvPr/>
        </p:nvSpPr>
        <p:spPr>
          <a:xfrm>
            <a:off x="1371600" y="2362200"/>
            <a:ext cx="1420582" cy="369332"/>
          </a:xfrm>
          <a:prstGeom prst="rect">
            <a:avLst/>
          </a:prstGeom>
          <a:noFill/>
        </p:spPr>
        <p:txBody>
          <a:bodyPr wrap="none" rtlCol="0">
            <a:spAutoFit/>
          </a:bodyPr>
          <a:lstStyle/>
          <a:p>
            <a:r>
              <a:rPr lang="en-US" dirty="0"/>
              <a:t>PULL the pin.</a:t>
            </a:r>
          </a:p>
        </p:txBody>
      </p:sp>
      <p:sp>
        <p:nvSpPr>
          <p:cNvPr id="8" name="TextBox 7"/>
          <p:cNvSpPr txBox="1"/>
          <p:nvPr/>
        </p:nvSpPr>
        <p:spPr>
          <a:xfrm>
            <a:off x="1371600" y="3059668"/>
            <a:ext cx="2707472" cy="369332"/>
          </a:xfrm>
          <a:prstGeom prst="rect">
            <a:avLst/>
          </a:prstGeom>
          <a:noFill/>
        </p:spPr>
        <p:txBody>
          <a:bodyPr wrap="none" rtlCol="0">
            <a:spAutoFit/>
          </a:bodyPr>
          <a:lstStyle/>
          <a:p>
            <a:r>
              <a:rPr lang="en-US" dirty="0"/>
              <a:t>AIM at the base of the fire.</a:t>
            </a:r>
          </a:p>
        </p:txBody>
      </p:sp>
      <p:sp>
        <p:nvSpPr>
          <p:cNvPr id="10" name="TextBox 9"/>
          <p:cNvSpPr txBox="1"/>
          <p:nvPr/>
        </p:nvSpPr>
        <p:spPr>
          <a:xfrm>
            <a:off x="1371600" y="4659868"/>
            <a:ext cx="2515817" cy="369332"/>
          </a:xfrm>
          <a:prstGeom prst="rect">
            <a:avLst/>
          </a:prstGeom>
          <a:noFill/>
        </p:spPr>
        <p:txBody>
          <a:bodyPr wrap="none" rtlCol="0">
            <a:spAutoFit/>
          </a:bodyPr>
          <a:lstStyle/>
          <a:p>
            <a:r>
              <a:rPr lang="en-US" dirty="0"/>
              <a:t>SWEEP from side to side.</a:t>
            </a:r>
          </a:p>
        </p:txBody>
      </p:sp>
      <p:sp>
        <p:nvSpPr>
          <p:cNvPr id="11" name="TextBox 10"/>
          <p:cNvSpPr txBox="1"/>
          <p:nvPr/>
        </p:nvSpPr>
        <p:spPr>
          <a:xfrm>
            <a:off x="1371600" y="3821668"/>
            <a:ext cx="5230856" cy="369332"/>
          </a:xfrm>
          <a:prstGeom prst="rect">
            <a:avLst/>
          </a:prstGeom>
          <a:noFill/>
        </p:spPr>
        <p:txBody>
          <a:bodyPr wrap="none" rtlCol="0">
            <a:spAutoFit/>
          </a:bodyPr>
          <a:lstStyle/>
          <a:p>
            <a:r>
              <a:rPr lang="en-US" dirty="0"/>
              <a:t>SQUEEZE the top handle or lever to release the agent.</a:t>
            </a:r>
          </a:p>
        </p:txBody>
      </p:sp>
      <p:sp>
        <p:nvSpPr>
          <p:cNvPr id="9" name="TextBox 8"/>
          <p:cNvSpPr txBox="1"/>
          <p:nvPr/>
        </p:nvSpPr>
        <p:spPr>
          <a:xfrm>
            <a:off x="876627" y="5715000"/>
            <a:ext cx="7124373" cy="646331"/>
          </a:xfrm>
          <a:prstGeom prst="rect">
            <a:avLst/>
          </a:prstGeom>
          <a:noFill/>
        </p:spPr>
        <p:txBody>
          <a:bodyPr wrap="square" rtlCol="0">
            <a:spAutoFit/>
          </a:bodyPr>
          <a:lstStyle/>
          <a:p>
            <a:pPr algn="ctr"/>
            <a:r>
              <a:rPr lang="en-US" b="1" dirty="0">
                <a:ln w="10541" cmpd="sng">
                  <a:solidFill>
                    <a:schemeClr val="accent1">
                      <a:shade val="88000"/>
                      <a:satMod val="110000"/>
                    </a:schemeClr>
                  </a:solidFill>
                  <a:prstDash val="solid"/>
                </a:ln>
              </a:rPr>
              <a:t>You will only have about 15-20 seconds of use once you begin dispersing the extinguisher agent.</a:t>
            </a:r>
          </a:p>
        </p:txBody>
      </p:sp>
    </p:spTree>
    <p:extLst>
      <p:ext uri="{BB962C8B-B14F-4D97-AF65-F5344CB8AC3E}">
        <p14:creationId xmlns:p14="http://schemas.microsoft.com/office/powerpoint/2010/main" val="63887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968</TotalTime>
  <Words>2000</Words>
  <Application>Microsoft Office PowerPoint</Application>
  <PresentationFormat>On-screen Show (4:3)</PresentationFormat>
  <Paragraphs>185</Paragraphs>
  <Slides>25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Cambria</vt:lpstr>
      <vt:lpstr>Wingdings</vt:lpstr>
      <vt:lpstr>Adjacency</vt:lpstr>
      <vt:lpstr>Acrobat Document</vt:lpstr>
      <vt:lpstr>EMERGENCY RESPONSE FOR TENANTS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EMERGENCIES</vt:lpstr>
      <vt:lpstr>BOMB THREATS</vt:lpstr>
      <vt:lpstr>MEDICAL EMERGENCIES</vt:lpstr>
      <vt:lpstr>PowerPoint Presentation</vt:lpstr>
      <vt:lpstr>PowerPoint Presentation</vt:lpstr>
      <vt:lpstr>PowerPoint Presentation</vt:lpstr>
      <vt:lpstr>SEVERE WEATHER</vt:lpstr>
      <vt:lpstr>FLOODING/LEAKS</vt:lpstr>
      <vt:lpstr>POWER FAILURE</vt:lpstr>
      <vt:lpstr>ELEVATOR ENTRAPMENT</vt:lpstr>
      <vt:lpstr>SUSPICIOUS PACKAGES</vt:lpstr>
      <vt:lpstr>QUESTIONS?  Thank you for attending the Fire Warden Meeting for City View</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FOR TENANTS</dc:title>
  <dc:creator>Katherine Englund</dc:creator>
  <cp:lastModifiedBy>Courtney Beyer</cp:lastModifiedBy>
  <cp:revision>66</cp:revision>
  <cp:lastPrinted>2018-10-25T14:34:24Z</cp:lastPrinted>
  <dcterms:created xsi:type="dcterms:W3CDTF">2015-03-31T19:03:11Z</dcterms:created>
  <dcterms:modified xsi:type="dcterms:W3CDTF">2018-10-25T20:43:08Z</dcterms:modified>
</cp:coreProperties>
</file>